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  <p:sldMasterId id="2147483735" r:id="rId3"/>
  </p:sldMasterIdLst>
  <p:notesMasterIdLst>
    <p:notesMasterId r:id="rId12"/>
  </p:notesMasterIdLst>
  <p:handoutMasterIdLst>
    <p:handoutMasterId r:id="rId13"/>
  </p:handoutMasterIdLst>
  <p:sldIdLst>
    <p:sldId id="368" r:id="rId4"/>
    <p:sldId id="399" r:id="rId5"/>
    <p:sldId id="369" r:id="rId6"/>
    <p:sldId id="372" r:id="rId7"/>
    <p:sldId id="397" r:id="rId8"/>
    <p:sldId id="379" r:id="rId9"/>
    <p:sldId id="398" r:id="rId10"/>
    <p:sldId id="381" r:id="rId11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99"/>
    <a:srgbClr val="B2B2B2"/>
    <a:srgbClr val="DDDDDD"/>
    <a:srgbClr val="C0C0C0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9086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4668"/>
    </p:cViewPr>
  </p:sorterViewPr>
  <p:notesViewPr>
    <p:cSldViewPr>
      <p:cViewPr varScale="1">
        <p:scale>
          <a:sx n="54" d="100"/>
          <a:sy n="54" d="100"/>
        </p:scale>
        <p:origin x="-1996" y="-7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37" tIns="49519" rIns="99037" bIns="4951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37" tIns="49519" rIns="99037" bIns="49519" rtlCol="0"/>
          <a:lstStyle>
            <a:lvl1pPr algn="r">
              <a:defRPr sz="1300"/>
            </a:lvl1pPr>
          </a:lstStyle>
          <a:p>
            <a:fld id="{429AA41B-374D-4534-9234-5CE685AE0B7D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37" tIns="49519" rIns="99037" bIns="4951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37" tIns="49519" rIns="99037" bIns="49519" rtlCol="0" anchor="b"/>
          <a:lstStyle>
            <a:lvl1pPr algn="r">
              <a:defRPr sz="1300"/>
            </a:lvl1pPr>
          </a:lstStyle>
          <a:p>
            <a:fld id="{BAF0F814-779A-4AC7-B4D6-7FEE0AF90A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37" tIns="49519" rIns="99037" bIns="4951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37" tIns="49519" rIns="99037" bIns="49519" rtlCol="0"/>
          <a:lstStyle>
            <a:lvl1pPr algn="r">
              <a:defRPr sz="1300"/>
            </a:lvl1pPr>
          </a:lstStyle>
          <a:p>
            <a:fld id="{BAA4B44D-D2D6-4C93-9C51-FF9BE25C5DAE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7" tIns="49519" rIns="99037" bIns="4951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37" tIns="49519" rIns="99037" bIns="49519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37" tIns="49519" rIns="99037" bIns="4951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37" tIns="49519" rIns="99037" bIns="49519" rtlCol="0" anchor="b"/>
          <a:lstStyle>
            <a:lvl1pPr algn="r">
              <a:defRPr sz="1300"/>
            </a:lvl1pPr>
          </a:lstStyle>
          <a:p>
            <a:fld id="{9489F801-FA7A-4EC6-9867-B91DD1F2F99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69E8D-6963-4600-BE82-8C0C74303601}" type="slidenum">
              <a:rPr lang="en-US" altLang="zh-TW" smtClean="0">
                <a:solidFill>
                  <a:prstClr val="black"/>
                </a:solidFill>
              </a:rPr>
              <a:pPr/>
              <a:t>1</a:t>
            </a:fld>
            <a:endParaRPr lang="en-US" altLang="zh-TW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86783-2577-4B9D-A3F1-5A775151D286}" type="slidenum">
              <a:rPr lang="en-US" altLang="zh-TW" smtClean="0">
                <a:solidFill>
                  <a:prstClr val="black"/>
                </a:solidFill>
              </a:rPr>
              <a:pPr/>
              <a:t>3</a:t>
            </a:fld>
            <a:endParaRPr lang="en-US" altLang="zh-TW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E36B77-B837-44F7-B98D-110DCDF82E2B}" type="slidenum">
              <a:rPr lang="en-US" altLang="zh-TW" smtClean="0">
                <a:solidFill>
                  <a:prstClr val="black"/>
                </a:solidFill>
              </a:rPr>
              <a:pPr/>
              <a:t>4</a:t>
            </a:fld>
            <a:endParaRPr lang="en-US" altLang="zh-TW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E5678-8751-4314-89E5-2B049D196B91}" type="slidenum">
              <a:rPr lang="en-US" altLang="zh-TW" smtClean="0">
                <a:solidFill>
                  <a:prstClr val="black"/>
                </a:solidFill>
              </a:rPr>
              <a:pPr/>
              <a:t>5</a:t>
            </a:fld>
            <a:endParaRPr lang="en-US" altLang="zh-TW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BF5BA-3FB6-42BD-862A-7D147B29E4BF}" type="slidenum">
              <a:rPr lang="en-US" altLang="zh-TW" smtClean="0">
                <a:solidFill>
                  <a:prstClr val="black"/>
                </a:solidFill>
              </a:rPr>
              <a:pPr/>
              <a:t>6</a:t>
            </a:fld>
            <a:endParaRPr lang="en-US" altLang="zh-TW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09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BF5BA-3FB6-42BD-862A-7D147B29E4BF}" type="slidenum">
              <a:rPr lang="en-US" altLang="zh-TW" smtClean="0">
                <a:solidFill>
                  <a:prstClr val="black"/>
                </a:solidFill>
              </a:rPr>
              <a:pPr/>
              <a:t>7</a:t>
            </a:fld>
            <a:endParaRPr lang="en-US" altLang="zh-TW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.docx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.docx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4C44B3-764E-4396-A5FE-07BEDA42BE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zh-TW" altLang="en-US" smtClean="0"/>
              <a:t>本資料屬北儒精密股份有限公司專有財產，非經書面許可，不准透露或使用本資料，亦不准複製或轉變成任何其他形式 北儒精密股份有限公司 </a:t>
            </a:r>
            <a:r>
              <a:rPr lang="en-US" altLang="zh-TW" smtClean="0"/>
              <a:t>Bay Zu Prescision Co., Ltd.  Tel886-6-5056655   Fax886-6-5056577 </a:t>
            </a:r>
            <a:endParaRPr lang="en-US" altLang="zh-TW" dirty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457E-DC22-49BE-B25A-CC37DF380C20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47E2-6B6C-4AD0-AA84-20BB5C41A0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457E-DC22-49BE-B25A-CC37DF380C20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47E2-6B6C-4AD0-AA84-20BB5C41A0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457E-DC22-49BE-B25A-CC37DF380C20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47E2-6B6C-4AD0-AA84-20BB5C41A0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新細明體" charset="-120"/>
            </a:endParaRPr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新細明體" charset="-120"/>
            </a:endParaRP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6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92575-2AD9-4D5E-B663-981BE750830F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E675-ECE3-4C13-9A8B-50627A185FAF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新細明體" charset="-120"/>
            </a:endParaRPr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新細明體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CCCAE-8486-4954-992B-9E34134C071B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EC79-21F7-4452-BE52-D11223EC6262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BC53-FEC4-478A-AF94-C7857440A380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B38F-B5B4-46CA-A5E6-CECE9051E9D0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8A54F-F7A9-4179-AE9C-09FA27FA92AC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457E-DC22-49BE-B25A-CC37DF380C20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47E2-6B6C-4AD0-AA84-20BB5C41A06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文字方塊 23"/>
          <p:cNvSpPr txBox="1"/>
          <p:nvPr userDrawn="1"/>
        </p:nvSpPr>
        <p:spPr>
          <a:xfrm>
            <a:off x="3286116" y="3357562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Weekly Report</a:t>
            </a:r>
            <a:endParaRPr lang="zh-TW" alt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文字方塊 24"/>
          <p:cNvSpPr txBox="1"/>
          <p:nvPr userDrawn="1"/>
        </p:nvSpPr>
        <p:spPr>
          <a:xfrm>
            <a:off x="7429488" y="64886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www.bayzu.com</a:t>
            </a:r>
            <a:endParaRPr lang="zh-TW" altLang="en-US" dirty="0"/>
          </a:p>
        </p:txBody>
      </p:sp>
      <p:sp>
        <p:nvSpPr>
          <p:cNvPr id="26" name="矩形 25"/>
          <p:cNvSpPr/>
          <p:nvPr userDrawn="1"/>
        </p:nvSpPr>
        <p:spPr>
          <a:xfrm>
            <a:off x="0" y="0"/>
            <a:ext cx="9144000" cy="785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物件 26"/>
          <p:cNvGraphicFramePr>
            <a:graphicFrameLocks noChangeAspect="1"/>
          </p:cNvGraphicFramePr>
          <p:nvPr userDrawn="1"/>
        </p:nvGraphicFramePr>
        <p:xfrm>
          <a:off x="5857884" y="-928718"/>
          <a:ext cx="3536950" cy="1995488"/>
        </p:xfrm>
        <a:graphic>
          <a:graphicData uri="http://schemas.openxmlformats.org/presentationml/2006/ole">
            <p:oleObj spid="_x0000_s78851" name="文件" r:id="rId3" imgW="4856031" imgH="3035950" progId="Word.Document.12">
              <p:embed/>
            </p:oleObj>
          </a:graphicData>
        </a:graphic>
      </p:graphicFrame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D8B32-7EAF-407F-9081-91B0EBC5E712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2085-4829-4752-BB48-5083F71B0EFE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D56B6-0F02-4485-8071-394DC6B1C875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31C1A-F34C-4BD4-A20B-3B0B44191B63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457E-DC22-49BE-B25A-CC37DF380C20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47E2-6B6C-4AD0-AA84-20BB5C41A06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785794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tint val="66000"/>
                  <a:satMod val="160000"/>
                </a:schemeClr>
              </a:gs>
              <a:gs pos="50000">
                <a:schemeClr val="tx1">
                  <a:lumMod val="65000"/>
                  <a:lumOff val="35000"/>
                  <a:tint val="44500"/>
                  <a:satMod val="160000"/>
                </a:schemeClr>
              </a:gs>
              <a:gs pos="100000">
                <a:schemeClr val="tx1">
                  <a:lumMod val="65000"/>
                  <a:lumOff val="3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 userDrawn="1"/>
        </p:nvGraphicFramePr>
        <p:xfrm>
          <a:off x="5857884" y="-928718"/>
          <a:ext cx="3536950" cy="1995488"/>
        </p:xfrm>
        <a:graphic>
          <a:graphicData uri="http://schemas.openxmlformats.org/presentationml/2006/ole">
            <p:oleObj spid="_x0000_s73730" name="文件" r:id="rId3" imgW="4856031" imgH="3035950" progId="Word.Document.12">
              <p:embed/>
            </p:oleObj>
          </a:graphicData>
        </a:graphic>
      </p:graphicFrame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457E-DC22-49BE-B25A-CC37DF380C20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47E2-6B6C-4AD0-AA84-20BB5C41A0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457E-DC22-49BE-B25A-CC37DF380C20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47E2-6B6C-4AD0-AA84-20BB5C41A0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457E-DC22-49BE-B25A-CC37DF380C20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47E2-6B6C-4AD0-AA84-20BB5C41A0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457E-DC22-49BE-B25A-CC37DF380C20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47E2-6B6C-4AD0-AA84-20BB5C41A0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457E-DC22-49BE-B25A-CC37DF380C20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47E2-6B6C-4AD0-AA84-20BB5C41A0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457E-DC22-49BE-B25A-CC37DF380C20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47E2-6B6C-4AD0-AA84-20BB5C41A0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10.jpeg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.pn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package" Target="../embeddings/Microsoft_Office_Word___1.docx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67718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D4C44B3-764E-4396-A5FE-07BEDA42BE1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標題 8"/>
          <p:cNvSpPr txBox="1">
            <a:spLocks/>
          </p:cNvSpPr>
          <p:nvPr/>
        </p:nvSpPr>
        <p:spPr>
          <a:xfrm>
            <a:off x="7572396" y="785794"/>
            <a:ext cx="1428760" cy="500066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lang="en-US" sz="1800" u="sng" smtClean="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sng" strike="noStrike" kern="1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Unicode MS"/>
                <a:ea typeface="+mj-ea"/>
                <a:cs typeface="+mj-cs"/>
              </a:rPr>
              <a:t>w</a:t>
            </a:r>
            <a:r>
              <a:rPr kumimoji="0" lang="en-US" sz="1200" b="1" i="0" u="sng" strike="noStrike" kern="1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Unicode MS"/>
                <a:ea typeface="+mj-ea"/>
                <a:cs typeface="+mj-cs"/>
              </a:rPr>
              <a:t>ww</a:t>
            </a:r>
            <a:r>
              <a:rPr kumimoji="0" lang="en-US" sz="1000" b="1" i="0" u="sng" strike="noStrike" kern="1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Unicode MS"/>
                <a:ea typeface="+mj-ea"/>
                <a:cs typeface="+mj-cs"/>
              </a:rPr>
              <a:t>.bayzu.com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日期版面配置區 29"/>
          <p:cNvSpPr>
            <a:spLocks noGrp="1"/>
          </p:cNvSpPr>
          <p:nvPr>
            <p:ph type="dt" sz="half" idx="2"/>
          </p:nvPr>
        </p:nvSpPr>
        <p:spPr>
          <a:xfrm>
            <a:off x="428596" y="6429396"/>
            <a:ext cx="8215370" cy="71438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r>
              <a:rPr lang="zh-TW" altLang="en-US" smtClean="0"/>
              <a:t>本資料屬北儒精密股份有限公司專有財產，非經書面許可，不准透露或使用本資料，亦不准複製或轉變成任何其他形式 北儒精密股份有限公司 </a:t>
            </a:r>
            <a:r>
              <a:rPr lang="en-US" altLang="zh-TW" smtClean="0"/>
              <a:t>Bay Zu Prescision Co., Ltd.  Tel886-6-5056655   Fax886-6-5056577 </a:t>
            </a:r>
            <a:endParaRPr lang="en-US" altLang="zh-TW" dirty="0"/>
          </a:p>
        </p:txBody>
      </p:sp>
      <p:cxnSp>
        <p:nvCxnSpPr>
          <p:cNvPr id="16" name="AutoShape 3"/>
          <p:cNvCxnSpPr>
            <a:cxnSpLocks noChangeShapeType="1"/>
          </p:cNvCxnSpPr>
          <p:nvPr/>
        </p:nvCxnSpPr>
        <p:spPr bwMode="auto">
          <a:xfrm>
            <a:off x="428596" y="6356370"/>
            <a:ext cx="8215370" cy="1588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cxnSp>
      <p:pic>
        <p:nvPicPr>
          <p:cNvPr id="17" name="圖片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657209"/>
            <a:ext cx="98615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AutoShape 3"/>
          <p:cNvCxnSpPr>
            <a:cxnSpLocks noChangeShapeType="1"/>
          </p:cNvCxnSpPr>
          <p:nvPr/>
        </p:nvCxnSpPr>
        <p:spPr bwMode="auto">
          <a:xfrm>
            <a:off x="428596" y="1357298"/>
            <a:ext cx="8215370" cy="1588"/>
          </a:xfrm>
          <a:prstGeom prst="straightConnector1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4457E-DC22-49BE-B25A-CC37DF380C20}" type="datetimeFigureOut">
              <a:rPr lang="zh-TW" altLang="en-US" smtClean="0"/>
              <a:pPr/>
              <a:t>2014/7/17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547E2-6B6C-4AD0-AA84-20BB5C41A06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8" name="群組 13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0" y="0"/>
                <a:ext cx="9144000" cy="6858000"/>
                <a:chOff x="0" y="0"/>
                <a:chExt cx="9144000" cy="6858000"/>
              </a:xfrm>
            </p:grpSpPr>
            <p:grpSp>
              <p:nvGrpSpPr>
                <p:cNvPr id="20" name="群組 11"/>
                <p:cNvGrpSpPr/>
                <p:nvPr/>
              </p:nvGrpSpPr>
              <p:grpSpPr>
                <a:xfrm>
                  <a:off x="0" y="0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22" name="矩形 21"/>
                  <p:cNvSpPr/>
                  <p:nvPr/>
                </p:nvSpPr>
                <p:spPr>
                  <a:xfrm>
                    <a:off x="0" y="2857496"/>
                    <a:ext cx="9144000" cy="40005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0" y="0"/>
                    <a:ext cx="9144000" cy="2857496"/>
                  </a:xfrm>
                  <a:prstGeom prst="rect">
                    <a:avLst/>
                  </a:prstGeom>
                  <a:blipFill>
                    <a:blip r:embed="rId14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4000" b="1" dirty="0"/>
                  </a:p>
                </p:txBody>
              </p:sp>
            </p:grpSp>
            <p:graphicFrame>
              <p:nvGraphicFramePr>
                <p:cNvPr id="21" name="物件 20"/>
                <p:cNvGraphicFramePr>
                  <a:graphicFrameLocks noChangeAspect="1"/>
                </p:cNvGraphicFramePr>
                <p:nvPr/>
              </p:nvGraphicFramePr>
              <p:xfrm>
                <a:off x="2714612" y="1142984"/>
                <a:ext cx="3536950" cy="1995488"/>
              </p:xfrm>
              <a:graphic>
                <a:graphicData uri="http://schemas.openxmlformats.org/presentationml/2006/ole">
                  <p:oleObj spid="_x0000_s74754" name="文件" r:id="rId15" imgW="4830534" imgH="3035950" progId="Word.Document.12">
                    <p:embed/>
                  </p:oleObj>
                </a:graphicData>
              </a:graphic>
            </p:graphicFrame>
          </p:grpSp>
          <p:sp>
            <p:nvSpPr>
              <p:cNvPr id="19" name="文字方塊 18"/>
              <p:cNvSpPr txBox="1"/>
              <p:nvPr/>
            </p:nvSpPr>
            <p:spPr>
              <a:xfrm>
                <a:off x="3143240" y="1643050"/>
                <a:ext cx="29289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600" dirty="0" smtClean="0">
                    <a:solidFill>
                      <a:schemeClr val="tx2">
                        <a:lumMod val="50000"/>
                      </a:schemeClr>
                    </a:solidFill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工程製造中心</a:t>
                </a:r>
                <a:endParaRPr lang="zh-TW" altLang="en-US" sz="3600" dirty="0">
                  <a:solidFill>
                    <a:schemeClr val="tx2">
                      <a:lumMod val="50000"/>
                    </a:schemeClr>
                  </a:solidFill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endParaRPr>
              </a:p>
            </p:txBody>
          </p:sp>
        </p:grp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4572008"/>
              <a:ext cx="56673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16" cstate="print"/>
            <a:srcRect r="38235"/>
            <a:stretch>
              <a:fillRect/>
            </a:stretch>
          </p:blipFill>
          <p:spPr bwMode="auto">
            <a:xfrm>
              <a:off x="5643570" y="4572008"/>
              <a:ext cx="350043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圖片 10" descr="c1-1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14282" y="4786322"/>
              <a:ext cx="870661" cy="1071570"/>
            </a:xfrm>
            <a:prstGeom prst="rect">
              <a:avLst/>
            </a:prstGeom>
          </p:spPr>
        </p:pic>
        <p:pic>
          <p:nvPicPr>
            <p:cNvPr id="12" name="圖片 11" descr="c1-5.jpg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71604" y="4786322"/>
              <a:ext cx="928694" cy="1055066"/>
            </a:xfrm>
            <a:prstGeom prst="rect">
              <a:avLst/>
            </a:prstGeom>
          </p:spPr>
        </p:pic>
        <p:pic>
          <p:nvPicPr>
            <p:cNvPr id="13" name="圖片 12" descr="c1-9.jpg"/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000364" y="4786322"/>
              <a:ext cx="914400" cy="1071570"/>
            </a:xfrm>
            <a:prstGeom prst="rect">
              <a:avLst/>
            </a:prstGeom>
          </p:spPr>
        </p:pic>
        <p:pic>
          <p:nvPicPr>
            <p:cNvPr id="14" name="圖片 13" descr="c1-2.jpg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00562" y="4786322"/>
              <a:ext cx="928694" cy="1071570"/>
            </a:xfrm>
            <a:prstGeom prst="rect">
              <a:avLst/>
            </a:prstGeom>
          </p:spPr>
        </p:pic>
        <p:pic>
          <p:nvPicPr>
            <p:cNvPr id="15" name="圖片 14" descr="c1-6.jpg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57884" y="4786322"/>
              <a:ext cx="904868" cy="1071560"/>
            </a:xfrm>
            <a:prstGeom prst="rect">
              <a:avLst/>
            </a:prstGeom>
          </p:spPr>
        </p:pic>
        <p:pic>
          <p:nvPicPr>
            <p:cNvPr id="16" name="圖片 15" descr="c1-1.jpg"/>
            <p:cNvPicPr>
              <a:picLocks noChangeAspect="1"/>
            </p:cNvPicPr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15206" y="4786322"/>
              <a:ext cx="928694" cy="1071570"/>
            </a:xfrm>
            <a:prstGeom prst="rect">
              <a:avLst/>
            </a:prstGeom>
          </p:spPr>
        </p:pic>
        <p:pic>
          <p:nvPicPr>
            <p:cNvPr id="17" name="圖片 16" descr="c1-9.jpg"/>
            <p:cNvPicPr>
              <a:picLocks noChangeAspect="1"/>
            </p:cNvPicPr>
            <p:nvPr/>
          </p:nvPicPr>
          <p:blipFill>
            <a:blip r:embed="rId19" cstate="print"/>
            <a:srcRect r="45316"/>
            <a:stretch>
              <a:fillRect/>
            </a:stretch>
          </p:blipFill>
          <p:spPr>
            <a:xfrm>
              <a:off x="8643966" y="4786322"/>
              <a:ext cx="500034" cy="107157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新細明體" charset="-120"/>
            </a:endParaRPr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新細明體" charset="-120"/>
            </a:endParaRPr>
          </a:p>
        </p:txBody>
      </p:sp>
      <p:sp>
        <p:nvSpPr>
          <p:cNvPr id="1028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smtClean="0"/>
          </a:p>
        </p:txBody>
      </p:sp>
      <p:sp>
        <p:nvSpPr>
          <p:cNvPr id="1029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C4367-D5D0-4E94-8417-1A8E888D417E}" type="slidenum">
              <a:rPr lang="en-US" altLang="zh-TW">
                <a:solidFill>
                  <a:srgbClr val="D4D2D0">
                    <a:shade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  <a:ea typeface="微軟正黑體" pitchFamily="34" charset="-12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4.jpeg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18" Type="http://schemas.openxmlformats.org/officeDocument/2006/relationships/image" Target="../media/image51.gif"/><Relationship Id="rId3" Type="http://schemas.openxmlformats.org/officeDocument/2006/relationships/image" Target="../media/image36.gif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17" Type="http://schemas.openxmlformats.org/officeDocument/2006/relationships/image" Target="../media/image50.jpeg"/><Relationship Id="rId2" Type="http://schemas.openxmlformats.org/officeDocument/2006/relationships/image" Target="../media/image35.jpeg"/><Relationship Id="rId16" Type="http://schemas.openxmlformats.org/officeDocument/2006/relationships/image" Target="../media/image49.gi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9.gif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19" Type="http://schemas.openxmlformats.org/officeDocument/2006/relationships/image" Target="../media/image12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文字方塊 6"/>
          <p:cNvSpPr txBox="1">
            <a:spLocks noChangeArrowheads="1"/>
          </p:cNvSpPr>
          <p:nvPr/>
        </p:nvSpPr>
        <p:spPr bwMode="auto">
          <a:xfrm>
            <a:off x="323850" y="2564904"/>
            <a:ext cx="78485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5000" b="1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新細明體" pitchFamily="18" charset="-120"/>
              </a:rPr>
              <a:t>    </a:t>
            </a:r>
            <a:r>
              <a:rPr kumimoji="1" lang="zh-TW" altLang="en-US" sz="5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Kozuka Gothic Pr6N B" pitchFamily="34" charset="-128"/>
                <a:ea typeface="Kozuka Gothic Pr6N B" pitchFamily="34" charset="-128"/>
              </a:rPr>
              <a:t>昊欣科技有限公司</a:t>
            </a:r>
            <a:endParaRPr kumimoji="1" lang="en-US" altLang="zh-TW" sz="5000" b="1" dirty="0">
              <a:solidFill>
                <a:schemeClr val="bg1">
                  <a:lumMod val="75000"/>
                  <a:lumOff val="2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4200" dirty="0" smtClean="0">
                <a:solidFill>
                  <a:schemeClr val="bg1">
                    <a:lumMod val="65000"/>
                    <a:lumOff val="35000"/>
                  </a:schemeClr>
                </a:solidFill>
                <a:ea typeface="新細明體" pitchFamily="18" charset="-120"/>
              </a:rPr>
              <a:t>Hao Xin Technology Co., Ltd</a:t>
            </a:r>
            <a:endParaRPr kumimoji="1" lang="zh-TW" altLang="en-US" sz="4200" dirty="0">
              <a:solidFill>
                <a:schemeClr val="bg1">
                  <a:lumMod val="65000"/>
                  <a:lumOff val="35000"/>
                </a:schemeClr>
              </a:solidFill>
              <a:ea typeface="新細明體" pitchFamily="18" charset="-12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99592" y="2420888"/>
            <a:ext cx="1032405" cy="9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56B6-0F02-4485-8071-394DC6B1C875}" type="slidenum">
              <a:rPr lang="en-US" altLang="zh-TW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公司</a:t>
            </a:r>
            <a:r>
              <a:rPr lang="zh-TW" alt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簡介</a:t>
            </a:r>
            <a:endParaRPr lang="zh-TW" altLang="en-US" b="1" dirty="0">
              <a:solidFill>
                <a:schemeClr val="bg1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 rot="16200000">
            <a:off x="3342593" y="1418047"/>
            <a:ext cx="3816425" cy="4525963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zh-TW" altLang="en-US" sz="4000" b="1" dirty="0" smtClean="0">
                <a:solidFill>
                  <a:schemeClr val="bg1"/>
                </a:solidFill>
                <a:latin typeface="+mn-ea"/>
              </a:rPr>
              <a:t>公司概況</a:t>
            </a:r>
            <a:endParaRPr lang="en-US" altLang="zh-TW" sz="4000" b="1" dirty="0" smtClean="0">
              <a:solidFill>
                <a:schemeClr val="bg1"/>
              </a:solidFill>
              <a:latin typeface="+mn-ea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4000" b="1" dirty="0" smtClean="0">
                <a:solidFill>
                  <a:schemeClr val="bg1"/>
                </a:solidFill>
                <a:latin typeface="+mn-ea"/>
              </a:rPr>
              <a:t>經營理念</a:t>
            </a:r>
            <a:endParaRPr lang="en-US" altLang="zh-TW" sz="4000" b="1" dirty="0" smtClean="0">
              <a:solidFill>
                <a:schemeClr val="bg1"/>
              </a:solidFill>
              <a:latin typeface="+mn-ea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4000" b="1" dirty="0" smtClean="0">
                <a:solidFill>
                  <a:schemeClr val="bg1"/>
                </a:solidFill>
                <a:latin typeface="+mn-ea"/>
              </a:rPr>
              <a:t>主要產品</a:t>
            </a:r>
            <a:endParaRPr lang="en-US" altLang="zh-TW" sz="4000" b="1" dirty="0" smtClean="0">
              <a:solidFill>
                <a:schemeClr val="bg1"/>
              </a:solidFill>
              <a:latin typeface="+mn-ea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4000" b="1" dirty="0" smtClean="0">
                <a:solidFill>
                  <a:schemeClr val="bg1"/>
                </a:solidFill>
                <a:latin typeface="+mn-ea"/>
              </a:rPr>
              <a:t>技術領域</a:t>
            </a:r>
            <a:endParaRPr lang="en-US" altLang="zh-TW" sz="4000" b="1" dirty="0" smtClean="0">
              <a:solidFill>
                <a:schemeClr val="bg1"/>
              </a:solidFill>
              <a:latin typeface="+mn-ea"/>
            </a:endParaRPr>
          </a:p>
          <a:p>
            <a:pPr>
              <a:buFont typeface="Wingdings" pitchFamily="2" charset="2"/>
              <a:buChar char="u"/>
            </a:pPr>
            <a:r>
              <a:rPr lang="zh-TW" altLang="en-US" sz="4000" b="1" dirty="0" smtClean="0">
                <a:solidFill>
                  <a:schemeClr val="bg1"/>
                </a:solidFill>
                <a:latin typeface="+mn-ea"/>
              </a:rPr>
              <a:t>主要客戶</a:t>
            </a:r>
            <a:endParaRPr lang="en-US" altLang="zh-TW" sz="4000" b="1" dirty="0" smtClean="0">
              <a:solidFill>
                <a:schemeClr val="bg1"/>
              </a:solidFill>
              <a:latin typeface="+mn-ea"/>
            </a:endParaRP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56B6-0F02-4485-8071-394DC6B1C875}" type="slidenum">
              <a:rPr lang="en-US" altLang="zh-TW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2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3059832" y="980728"/>
            <a:ext cx="557216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100392" y="188640"/>
            <a:ext cx="790966" cy="70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3143240" y="928670"/>
            <a:ext cx="557216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公司概況</a:t>
            </a:r>
            <a:endParaRPr lang="zh-TW" altLang="en-US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8196" name="直排文字版面配置區 8"/>
          <p:cNvSpPr>
            <a:spLocks noGrp="1"/>
          </p:cNvSpPr>
          <p:nvPr>
            <p:ph type="body" orient="vert" idx="1"/>
          </p:nvPr>
        </p:nvSpPr>
        <p:spPr>
          <a:xfrm>
            <a:off x="468313" y="1323975"/>
            <a:ext cx="8280151" cy="4525963"/>
          </a:xfrm>
        </p:spPr>
        <p:txBody>
          <a:bodyPr vert="horz"/>
          <a:lstStyle/>
          <a:p>
            <a:pPr eaLnBrk="1" hangingPunct="1">
              <a:buFont typeface="Wingdings" pitchFamily="2" charset="2"/>
              <a:buChar char="u"/>
            </a:pP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成立於：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>2012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年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月</a:t>
            </a:r>
            <a:endParaRPr lang="en-US" altLang="zh-TW" sz="2600" b="1" dirty="0" smtClean="0">
              <a:solidFill>
                <a:schemeClr val="bg1"/>
              </a:solidFill>
              <a:latin typeface="+mn-ea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資本額：新台幣 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>3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百萬元 </a:t>
            </a:r>
            <a:endParaRPr lang="en-US" altLang="zh-TW" sz="2600" b="1" dirty="0" smtClean="0">
              <a:solidFill>
                <a:schemeClr val="bg1"/>
              </a:solidFill>
              <a:latin typeface="+mn-ea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員工人數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：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>12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人</a:t>
            </a:r>
            <a:endParaRPr lang="en-US" altLang="zh-TW" sz="2600" b="1" dirty="0" smtClean="0">
              <a:solidFill>
                <a:schemeClr val="bg1"/>
              </a:solidFill>
              <a:latin typeface="+mn-ea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公司：嘉義縣朴子市光復路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>54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號</a:t>
            </a:r>
            <a:endParaRPr lang="en-US" altLang="zh-TW" sz="2600" b="1" dirty="0" smtClean="0">
              <a:solidFill>
                <a:schemeClr val="bg1"/>
              </a:solidFill>
              <a:latin typeface="+mn-ea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台南辦事處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：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台南市善化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區茄拔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>151-13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號</a:t>
            </a:r>
            <a:endParaRPr lang="en-US" altLang="zh-TW" sz="2600" b="1" dirty="0" smtClean="0">
              <a:solidFill>
                <a:schemeClr val="bg1"/>
              </a:solidFill>
              <a:latin typeface="+mn-ea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主要營業項目：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>1. 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資訊系統  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>2. 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機電整合 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>3. 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軟體開發</a:t>
            </a:r>
            <a:endParaRPr lang="en-US" altLang="zh-TW" sz="2600" b="1" dirty="0" smtClean="0">
              <a:solidFill>
                <a:schemeClr val="bg1"/>
              </a:solidFill>
              <a:latin typeface="+mn-ea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2600" dirty="0" smtClean="0">
                <a:solidFill>
                  <a:srgbClr val="000000"/>
                </a:solidFill>
                <a:latin typeface="+mn-ea"/>
              </a:rPr>
              <a:t>昊欣一直秉持著永續經營的理念，提供專業資訊系統規劃建置、系統軟硬體開發設計、配線規劃施工及試車等專業性工作外，還不斷的自我要求，加強日新月異的國際標準化的專業知識，培育國際化水準的團隊來滿足國內外客戶之需求。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56B6-0F02-4485-8071-394DC6B1C875}" type="slidenum">
              <a:rPr lang="en-US" altLang="zh-TW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3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100392" y="188640"/>
            <a:ext cx="790966" cy="70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rPr>
              <a:t> </a:t>
            </a:r>
            <a:r>
              <a:rPr lang="zh-TW" alt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經營理念</a:t>
            </a:r>
            <a:endParaRPr lang="zh-TW" altLang="en-US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14339" name="直排文字版面配置區 8"/>
          <p:cNvSpPr>
            <a:spLocks noGrp="1"/>
          </p:cNvSpPr>
          <p:nvPr>
            <p:ph type="body" orient="vert" idx="1"/>
          </p:nvPr>
        </p:nvSpPr>
        <p:spPr>
          <a:xfrm>
            <a:off x="611560" y="1340768"/>
            <a:ext cx="8280920" cy="4525962"/>
          </a:xfrm>
        </p:spPr>
        <p:txBody>
          <a:bodyPr vert="horz"/>
          <a:lstStyle/>
          <a:p>
            <a:pPr eaLnBrk="1" hangingPunct="1">
              <a:buFont typeface="Wingdings" pitchFamily="2" charset="2"/>
              <a:buChar char="u"/>
            </a:pPr>
            <a:r>
              <a:rPr lang="zh-TW" altLang="en-US" sz="2600" b="1" u="sng" dirty="0" smtClean="0">
                <a:solidFill>
                  <a:schemeClr val="bg1"/>
                </a:solidFill>
                <a:latin typeface="+mn-ea"/>
              </a:rPr>
              <a:t>創新</a:t>
            </a:r>
            <a:endParaRPr lang="en-US" altLang="zh-TW" sz="2600" b="1" u="sng" dirty="0" smtClean="0">
              <a:solidFill>
                <a:schemeClr val="bg1"/>
              </a:solidFill>
              <a:latin typeface="+mn-ea"/>
            </a:endParaRPr>
          </a:p>
          <a:p>
            <a:pPr eaLnBrk="1" hangingPunct="1">
              <a:buNone/>
            </a:pP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     </a:t>
            </a:r>
            <a:r>
              <a:rPr lang="zh-TW" altLang="en-US" sz="2600" dirty="0" smtClean="0">
                <a:solidFill>
                  <a:schemeClr val="bg1"/>
                </a:solidFill>
                <a:latin typeface="+mn-ea"/>
              </a:rPr>
              <a:t>產品創新是產業的動力，為滿足企業客戶需求。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zh-TW" sz="2600" b="1" dirty="0" smtClean="0">
                <a:solidFill>
                  <a:schemeClr val="bg1"/>
                </a:solidFill>
                <a:latin typeface="+mn-ea"/>
              </a:rPr>
            </a:br>
            <a:endParaRPr lang="en-US" altLang="zh-TW" sz="1600" b="1" dirty="0" smtClean="0">
              <a:solidFill>
                <a:schemeClr val="bg1"/>
              </a:solidFill>
              <a:latin typeface="+mn-ea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2600" b="1" u="sng" dirty="0" smtClean="0">
                <a:solidFill>
                  <a:schemeClr val="bg1"/>
                </a:solidFill>
                <a:latin typeface="+mn-ea"/>
              </a:rPr>
              <a:t>品質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zh-TW" sz="2600" b="1" dirty="0" smtClean="0">
                <a:solidFill>
                  <a:schemeClr val="bg1"/>
                </a:solidFill>
                <a:latin typeface="+mn-ea"/>
              </a:rPr>
            </a:br>
            <a:r>
              <a:rPr lang="zh-TW" altLang="en-US" sz="2600" dirty="0" smtClean="0">
                <a:solidFill>
                  <a:schemeClr val="bg1"/>
                </a:solidFill>
                <a:latin typeface="+mn-ea"/>
              </a:rPr>
              <a:t>品質是對企業客戶的承諾保障。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zh-TW" sz="2600" b="1" dirty="0" smtClean="0">
                <a:solidFill>
                  <a:schemeClr val="bg1"/>
                </a:solidFill>
                <a:latin typeface="+mn-ea"/>
              </a:rPr>
            </a:br>
            <a:endParaRPr lang="en-US" altLang="zh-TW" sz="1600" b="1" dirty="0" smtClean="0">
              <a:solidFill>
                <a:schemeClr val="bg1"/>
              </a:solidFill>
              <a:latin typeface="+mn-ea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2600" b="1" u="sng" dirty="0" smtClean="0">
                <a:solidFill>
                  <a:schemeClr val="bg1"/>
                </a:solidFill>
                <a:latin typeface="+mn-ea"/>
              </a:rPr>
              <a:t>團隊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zh-TW" sz="2600" b="1" dirty="0" smtClean="0">
                <a:solidFill>
                  <a:schemeClr val="bg1"/>
                </a:solidFill>
                <a:latin typeface="+mn-ea"/>
              </a:rPr>
            </a:br>
            <a:r>
              <a:rPr lang="zh-TW" altLang="en-US" sz="2600" dirty="0" smtClean="0">
                <a:solidFill>
                  <a:schemeClr val="bg1"/>
                </a:solidFill>
                <a:latin typeface="+mn-ea"/>
              </a:rPr>
              <a:t>團隊合作是提供企業客戶的服務及技術基礎。</a:t>
            </a:r>
            <a:r>
              <a:rPr lang="en-US" altLang="zh-TW" sz="2600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zh-TW" sz="2600" dirty="0" smtClean="0">
                <a:solidFill>
                  <a:schemeClr val="bg1"/>
                </a:solidFill>
                <a:latin typeface="+mn-ea"/>
              </a:rPr>
            </a:br>
            <a:endParaRPr lang="en-US" altLang="zh-TW" sz="1600" dirty="0" smtClean="0">
              <a:solidFill>
                <a:schemeClr val="bg1"/>
              </a:solidFill>
              <a:latin typeface="+mn-ea"/>
            </a:endParaRPr>
          </a:p>
          <a:p>
            <a:pPr eaLnBrk="1" hangingPunct="1">
              <a:buFont typeface="Wingdings" pitchFamily="2" charset="2"/>
              <a:buChar char="u"/>
            </a:pPr>
            <a:r>
              <a:rPr lang="zh-TW" altLang="en-US" sz="2600" b="1" u="sng" dirty="0" smtClean="0">
                <a:solidFill>
                  <a:schemeClr val="bg1"/>
                </a:solidFill>
                <a:latin typeface="+mn-ea"/>
              </a:rPr>
              <a:t>服務</a:t>
            </a:r>
            <a:r>
              <a:rPr lang="en-US" altLang="zh-TW" sz="2600" b="1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zh-TW" sz="2600" b="1" dirty="0" smtClean="0">
                <a:solidFill>
                  <a:schemeClr val="bg1"/>
                </a:solidFill>
                <a:latin typeface="+mn-ea"/>
              </a:rPr>
            </a:br>
            <a:r>
              <a:rPr lang="zh-TW" altLang="en-US" sz="2600" dirty="0" smtClean="0">
                <a:solidFill>
                  <a:schemeClr val="bg1"/>
                </a:solidFill>
                <a:latin typeface="+mn-ea"/>
              </a:rPr>
              <a:t>全面服務是維持與企業客戶長期信賴關</a:t>
            </a:r>
            <a:r>
              <a:rPr lang="zh-TW" altLang="en-US" sz="2800" dirty="0" smtClean="0">
                <a:solidFill>
                  <a:srgbClr val="000000"/>
                </a:solidFill>
                <a:latin typeface="+mn-ea"/>
              </a:rPr>
              <a:t>係的基石。 </a:t>
            </a:r>
            <a:r>
              <a:rPr lang="en-US" altLang="zh-TW" sz="2600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zh-TW" sz="2600" dirty="0" smtClean="0">
                <a:solidFill>
                  <a:schemeClr val="bg1"/>
                </a:solidFill>
                <a:latin typeface="+mn-ea"/>
              </a:rPr>
            </a:br>
            <a:endParaRPr lang="en-US" altLang="zh-TW" sz="26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56B6-0F02-4485-8071-394DC6B1C875}" type="slidenum">
              <a:rPr lang="en-US" altLang="zh-TW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4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  <p:cxnSp>
        <p:nvCxnSpPr>
          <p:cNvPr id="18" name="直線接點 17"/>
          <p:cNvCxnSpPr/>
          <p:nvPr/>
        </p:nvCxnSpPr>
        <p:spPr>
          <a:xfrm>
            <a:off x="3214679" y="928671"/>
            <a:ext cx="557216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100392" y="188640"/>
            <a:ext cx="790966" cy="70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微軟正黑體" pitchFamily="34" charset="-120"/>
              </a:rPr>
              <a:t>主要產品</a:t>
            </a:r>
            <a:endParaRPr lang="zh-TW" altLang="en-US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56B6-0F02-4485-8071-394DC6B1C875}" type="slidenum">
              <a:rPr lang="en-US" altLang="zh-TW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5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1" name="直排文字版面配置區 8"/>
          <p:cNvSpPr txBox="1">
            <a:spLocks/>
          </p:cNvSpPr>
          <p:nvPr/>
        </p:nvSpPr>
        <p:spPr bwMode="auto">
          <a:xfrm>
            <a:off x="323528" y="1340768"/>
            <a:ext cx="8072438" cy="475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420624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" pitchFamily="2" charset="2"/>
              <a:buChar char="u"/>
              <a:defRPr/>
            </a:pPr>
            <a:r>
              <a:rPr kumimoji="1" lang="zh-TW" altLang="en-US" sz="2600" b="1" dirty="0" smtClean="0">
                <a:solidFill>
                  <a:schemeClr val="bg1"/>
                </a:solidFill>
                <a:latin typeface="+mn-ea"/>
              </a:rPr>
              <a:t>台銀共同供應契約</a:t>
            </a:r>
            <a:r>
              <a:rPr lang="zh-TW" altLang="en-US" sz="2600" b="1" dirty="0" smtClean="0">
                <a:solidFill>
                  <a:schemeClr val="bg1"/>
                </a:solidFill>
                <a:latin typeface="+mn-ea"/>
              </a:rPr>
              <a:t>：</a:t>
            </a:r>
            <a:endParaRPr lang="en-US" altLang="zh-TW" sz="2600" b="1" dirty="0" smtClean="0">
              <a:solidFill>
                <a:schemeClr val="bg1"/>
              </a:solidFill>
              <a:latin typeface="+mn-ea"/>
            </a:endParaRPr>
          </a:p>
          <a:p>
            <a:pPr marL="420624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" pitchFamily="2" charset="2"/>
              <a:buChar char="u"/>
              <a:defRPr/>
            </a:pPr>
            <a:r>
              <a:rPr lang="zh-TW" altLang="en-US" sz="2600" b="1" u="sng" dirty="0" smtClean="0">
                <a:solidFill>
                  <a:schemeClr val="bg1"/>
                </a:solidFill>
                <a:latin typeface="+mn-ea"/>
              </a:rPr>
              <a:t>桌上型電腦 </a:t>
            </a:r>
            <a:endParaRPr lang="en-US" altLang="zh-TW" sz="2600" b="1" u="sng" dirty="0" smtClean="0">
              <a:solidFill>
                <a:schemeClr val="bg1"/>
              </a:solidFill>
              <a:latin typeface="+mn-ea"/>
            </a:endParaRPr>
          </a:p>
          <a:p>
            <a:pPr marL="420624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" pitchFamily="2" charset="2"/>
              <a:buChar char="u"/>
              <a:defRPr/>
            </a:pPr>
            <a:r>
              <a:rPr lang="zh-TW" altLang="en-US" sz="2600" b="1" u="sng" dirty="0" smtClean="0">
                <a:solidFill>
                  <a:schemeClr val="bg1"/>
                </a:solidFill>
                <a:latin typeface="+mn-ea"/>
              </a:rPr>
              <a:t>筆記型電腦</a:t>
            </a:r>
            <a:endParaRPr lang="en-US" altLang="zh-TW" sz="2600" b="1" u="sng" dirty="0" smtClean="0">
              <a:solidFill>
                <a:schemeClr val="bg1"/>
              </a:solidFill>
              <a:latin typeface="+mn-ea"/>
            </a:endParaRPr>
          </a:p>
          <a:p>
            <a:pPr marL="420624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" pitchFamily="2" charset="2"/>
              <a:buChar char="u"/>
              <a:defRPr/>
            </a:pPr>
            <a:r>
              <a:rPr lang="zh-TW" altLang="en-US" sz="2600" b="1" u="sng" dirty="0" smtClean="0">
                <a:solidFill>
                  <a:schemeClr val="bg1"/>
                </a:solidFill>
                <a:latin typeface="+mn-ea"/>
              </a:rPr>
              <a:t>伺服器</a:t>
            </a:r>
            <a:r>
              <a:rPr lang="en-US" altLang="zh-TW" sz="2600" b="1" u="sng" dirty="0" smtClean="0">
                <a:solidFill>
                  <a:schemeClr val="bg1"/>
                </a:solidFill>
                <a:latin typeface="+mn-ea"/>
              </a:rPr>
              <a:t>/</a:t>
            </a:r>
            <a:r>
              <a:rPr lang="zh-TW" altLang="en-US" sz="2600" b="1" u="sng" dirty="0" smtClean="0">
                <a:solidFill>
                  <a:schemeClr val="bg1"/>
                </a:solidFill>
                <a:latin typeface="+mn-ea"/>
              </a:rPr>
              <a:t>儲存設備</a:t>
            </a:r>
            <a:r>
              <a:rPr lang="zh-TW" altLang="en-US" sz="2600" dirty="0" smtClean="0">
                <a:solidFill>
                  <a:schemeClr val="bg1"/>
                </a:solidFill>
                <a:latin typeface="+mn-ea"/>
              </a:rPr>
              <a:t> </a:t>
            </a:r>
            <a:endParaRPr lang="en-US" altLang="zh-TW" sz="2600" dirty="0" smtClean="0">
              <a:solidFill>
                <a:schemeClr val="bg1"/>
              </a:solidFill>
              <a:latin typeface="+mn-ea"/>
            </a:endParaRPr>
          </a:p>
          <a:p>
            <a:pPr marL="420624" indent="-384048">
              <a:spcBef>
                <a:spcPct val="20000"/>
              </a:spcBef>
              <a:buClr>
                <a:srgbClr val="6EA0B0"/>
              </a:buClr>
              <a:buSzPct val="80000"/>
              <a:buFont typeface="Wingdings" pitchFamily="2" charset="2"/>
              <a:buChar char="u"/>
              <a:defRPr/>
            </a:pPr>
            <a:r>
              <a:rPr lang="zh-TW" altLang="en-US" sz="2600" b="1" u="sng" dirty="0" smtClean="0">
                <a:solidFill>
                  <a:schemeClr val="bg1"/>
                </a:solidFill>
                <a:latin typeface="+mn-ea"/>
              </a:rPr>
              <a:t>印表機</a:t>
            </a:r>
            <a:r>
              <a:rPr lang="en-US" altLang="zh-TW" sz="2600" b="1" u="sng" dirty="0" smtClean="0">
                <a:solidFill>
                  <a:schemeClr val="bg1"/>
                </a:solidFill>
                <a:latin typeface="+mn-ea"/>
              </a:rPr>
              <a:t>/</a:t>
            </a:r>
            <a:r>
              <a:rPr lang="zh-TW" altLang="en-US" sz="2600" b="1" u="sng" dirty="0" smtClean="0">
                <a:solidFill>
                  <a:schemeClr val="bg1"/>
                </a:solidFill>
                <a:latin typeface="+mn-ea"/>
              </a:rPr>
              <a:t>掃描器    </a:t>
            </a:r>
            <a:r>
              <a:rPr lang="en-US" altLang="zh-TW" sz="2600" dirty="0" smtClean="0">
                <a:solidFill>
                  <a:schemeClr val="bg1"/>
                </a:solidFill>
                <a:latin typeface="+mn-ea"/>
              </a:rPr>
              <a:t/>
            </a:r>
            <a:br>
              <a:rPr lang="en-US" altLang="zh-TW" sz="2600" dirty="0" smtClean="0">
                <a:solidFill>
                  <a:schemeClr val="bg1"/>
                </a:solidFill>
                <a:latin typeface="+mn-ea"/>
              </a:rPr>
            </a:br>
            <a:endParaRPr lang="zh-TW" altLang="en-US" sz="26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" name="直線接點 8"/>
          <p:cNvCxnSpPr/>
          <p:nvPr/>
        </p:nvCxnSpPr>
        <p:spPr>
          <a:xfrm>
            <a:off x="3000365" y="928671"/>
            <a:ext cx="557216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 flipV="1">
          <a:off x="971600" y="3940795"/>
          <a:ext cx="1219200" cy="568325"/>
        </p:xfrm>
        <a:graphic>
          <a:graphicData uri="http://schemas.openxmlformats.org/presentationml/2006/ole">
            <p:oleObj spid="_x0000_s120834" name="點陣圖影像" r:id="rId4" imgW="895238" imgH="257007" progId="">
              <p:embed/>
            </p:oleObj>
          </a:graphicData>
        </a:graphic>
      </p:graphicFrame>
      <p:pic>
        <p:nvPicPr>
          <p:cNvPr id="16" name="Picture 35" descr="toshiba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868787"/>
            <a:ext cx="1371600" cy="609600"/>
          </a:xfrm>
          <a:prstGeom prst="rect">
            <a:avLst/>
          </a:prstGeom>
          <a:noFill/>
        </p:spPr>
      </p:pic>
      <p:pic>
        <p:nvPicPr>
          <p:cNvPr id="17" name="Picture 36" descr="so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25144"/>
            <a:ext cx="1295400" cy="582613"/>
          </a:xfrm>
          <a:prstGeom prst="rect">
            <a:avLst/>
          </a:prstGeom>
          <a:noFill/>
        </p:spPr>
      </p:pic>
      <p:pic>
        <p:nvPicPr>
          <p:cNvPr id="19" name="Picture 39" descr="hplogo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187624" y="5517232"/>
            <a:ext cx="792088" cy="792088"/>
          </a:xfrm>
          <a:prstGeom prst="rect">
            <a:avLst/>
          </a:prstGeom>
          <a:noFill/>
        </p:spPr>
      </p:pic>
      <p:pic>
        <p:nvPicPr>
          <p:cNvPr id="22" name="圖片 21" descr="ib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4725144"/>
            <a:ext cx="1296144" cy="558888"/>
          </a:xfrm>
          <a:prstGeom prst="rect">
            <a:avLst/>
          </a:prstGeom>
        </p:spPr>
      </p:pic>
      <p:pic>
        <p:nvPicPr>
          <p:cNvPr id="25" name="Picture 8" descr="asus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3891526"/>
            <a:ext cx="1656184" cy="523006"/>
          </a:xfrm>
          <a:prstGeom prst="rect">
            <a:avLst/>
          </a:prstGeom>
          <a:noFill/>
        </p:spPr>
      </p:pic>
      <p:pic>
        <p:nvPicPr>
          <p:cNvPr id="26" name="Picture 26" descr="acerlogo-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1999" y="4720894"/>
            <a:ext cx="1584176" cy="580314"/>
          </a:xfrm>
          <a:prstGeom prst="rect">
            <a:avLst/>
          </a:prstGeom>
          <a:noFill/>
        </p:spPr>
      </p:pic>
      <p:pic>
        <p:nvPicPr>
          <p:cNvPr id="27" name="圖片 26" descr="th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99792" y="5517232"/>
            <a:ext cx="1525893" cy="593403"/>
          </a:xfrm>
          <a:prstGeom prst="rect">
            <a:avLst/>
          </a:prstGeom>
        </p:spPr>
      </p:pic>
      <p:pic>
        <p:nvPicPr>
          <p:cNvPr id="28" name="Picture 33" descr="fujitsu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8224" y="3933056"/>
            <a:ext cx="1307450" cy="799452"/>
          </a:xfrm>
          <a:prstGeom prst="rect">
            <a:avLst/>
          </a:prstGeom>
          <a:noFill/>
        </p:spPr>
      </p:pic>
      <p:pic>
        <p:nvPicPr>
          <p:cNvPr id="30" name="Picture 28" descr="canon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869160"/>
            <a:ext cx="1224136" cy="588883"/>
          </a:xfrm>
          <a:prstGeom prst="rect">
            <a:avLst/>
          </a:prstGeom>
          <a:noFill/>
        </p:spPr>
      </p:pic>
      <p:pic>
        <p:nvPicPr>
          <p:cNvPr id="31" name="圖片 30" descr="epson_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44007" y="5586573"/>
            <a:ext cx="1440161" cy="50672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8028384" y="188640"/>
            <a:ext cx="790966" cy="70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0835" name="Picture 3" descr="C:\Users\Administrator\Pictures\下載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76256" y="5589240"/>
            <a:ext cx="792088" cy="792088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技術領域</a:t>
            </a:r>
            <a:endParaRPr lang="zh-TW" altLang="en-US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13" name="直排文字版面配置區 8"/>
          <p:cNvSpPr>
            <a:spLocks noGrp="1"/>
          </p:cNvSpPr>
          <p:nvPr>
            <p:ph type="body" orient="vert" idx="1"/>
          </p:nvPr>
        </p:nvSpPr>
        <p:spPr>
          <a:xfrm>
            <a:off x="428625" y="1237258"/>
            <a:ext cx="7686675" cy="5072062"/>
          </a:xfrm>
        </p:spPr>
        <p:txBody>
          <a:bodyPr vert="horz"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zh-TW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各種軟體開發：</a:t>
            </a:r>
            <a:r>
              <a:rPr lang="en-US" altLang="zh-TW" sz="2600" b="1" dirty="0" smtClean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zh-TW" sz="2600" b="1" dirty="0" smtClean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           </a:t>
            </a: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26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</a:t>
            </a:r>
          </a:p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             </a:t>
            </a: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          </a:t>
            </a: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56B6-0F02-4485-8071-394DC6B1C875}" type="slidenum">
              <a:rPr lang="en-US" altLang="zh-TW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6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2928894" y="857232"/>
            <a:ext cx="507213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0" y="4077295"/>
            <a:ext cx="9144000" cy="0"/>
          </a:xfrm>
          <a:prstGeom prst="line">
            <a:avLst/>
          </a:prstGeom>
          <a:noFill/>
          <a:ln w="12700" cap="rnd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4572000" y="1700808"/>
            <a:ext cx="0" cy="4537075"/>
          </a:xfrm>
          <a:prstGeom prst="line">
            <a:avLst/>
          </a:prstGeom>
          <a:noFill/>
          <a:ln w="127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19" name="圖片 18" descr="gfd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1211" y="2133575"/>
            <a:ext cx="2716693" cy="1872208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1763688" y="177353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00"/>
                </a:solidFill>
              </a:rPr>
              <a:t>GIS</a:t>
            </a:r>
            <a:r>
              <a:rPr lang="zh-TW" altLang="en-US" dirty="0" smtClean="0">
                <a:solidFill>
                  <a:srgbClr val="000000"/>
                </a:solidFill>
              </a:rPr>
              <a:t>系統</a:t>
            </a:r>
            <a:endParaRPr lang="zh-TW" altLang="en-US" dirty="0">
              <a:solidFill>
                <a:srgbClr val="000000"/>
              </a:solidFill>
            </a:endParaRPr>
          </a:p>
        </p:txBody>
      </p:sp>
      <p:pic>
        <p:nvPicPr>
          <p:cNvPr id="21" name="圖片 20" descr="A2.jpg"/>
          <p:cNvPicPr>
            <a:picLocks noChangeAspect="1"/>
          </p:cNvPicPr>
          <p:nvPr/>
        </p:nvPicPr>
        <p:blipFill>
          <a:blip r:embed="rId4" cstate="print"/>
          <a:srcRect b="6951"/>
          <a:stretch>
            <a:fillRect/>
          </a:stretch>
        </p:blipFill>
        <p:spPr>
          <a:xfrm>
            <a:off x="4832244" y="2277591"/>
            <a:ext cx="2476379" cy="1728192"/>
          </a:xfrm>
          <a:prstGeom prst="rect">
            <a:avLst/>
          </a:prstGeom>
        </p:spPr>
      </p:pic>
      <p:pic>
        <p:nvPicPr>
          <p:cNvPr id="22" name="圖片 21" descr="A1.jpg"/>
          <p:cNvPicPr>
            <a:picLocks noChangeAspect="1"/>
          </p:cNvPicPr>
          <p:nvPr/>
        </p:nvPicPr>
        <p:blipFill>
          <a:blip r:embed="rId5" cstate="print"/>
          <a:srcRect b="10101"/>
          <a:stretch>
            <a:fillRect/>
          </a:stretch>
        </p:blipFill>
        <p:spPr>
          <a:xfrm>
            <a:off x="5579792" y="2133575"/>
            <a:ext cx="2520600" cy="1699504"/>
          </a:xfrm>
          <a:prstGeom prst="rect">
            <a:avLst/>
          </a:prstGeom>
        </p:spPr>
      </p:pic>
      <p:sp>
        <p:nvSpPr>
          <p:cNvPr id="23" name="文字方塊 22"/>
          <p:cNvSpPr txBox="1"/>
          <p:nvPr/>
        </p:nvSpPr>
        <p:spPr>
          <a:xfrm>
            <a:off x="5652120" y="177353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</a:rPr>
              <a:t>車輛</a:t>
            </a:r>
            <a:r>
              <a:rPr lang="zh-TW" altLang="en-US" dirty="0" smtClean="0">
                <a:solidFill>
                  <a:srgbClr val="000000"/>
                </a:solidFill>
              </a:rPr>
              <a:t>管制地磅</a:t>
            </a:r>
            <a:r>
              <a:rPr lang="zh-TW" altLang="en-US" dirty="0" smtClean="0">
                <a:solidFill>
                  <a:srgbClr val="000000"/>
                </a:solidFill>
              </a:rPr>
              <a:t>系統</a:t>
            </a:r>
            <a:endParaRPr lang="zh-TW" altLang="en-US" dirty="0">
              <a:solidFill>
                <a:srgbClr val="000000"/>
              </a:solidFill>
            </a:endParaRPr>
          </a:p>
        </p:txBody>
      </p:sp>
      <p:pic>
        <p:nvPicPr>
          <p:cNvPr id="24" name="Picture 3" descr="LAYOUT ALL"/>
          <p:cNvPicPr>
            <a:picLocks noChangeAspect="1" noChangeArrowheads="1"/>
          </p:cNvPicPr>
          <p:nvPr/>
        </p:nvPicPr>
        <p:blipFill>
          <a:blip r:embed="rId6" cstate="print"/>
          <a:srcRect l="38435" t="46288" r="12936"/>
          <a:stretch>
            <a:fillRect/>
          </a:stretch>
        </p:blipFill>
        <p:spPr bwMode="auto">
          <a:xfrm>
            <a:off x="813227" y="4725142"/>
            <a:ext cx="2234210" cy="1778249"/>
          </a:xfrm>
          <a:prstGeom prst="rect">
            <a:avLst/>
          </a:prstGeom>
          <a:noFill/>
        </p:spPr>
      </p:pic>
      <p:pic>
        <p:nvPicPr>
          <p:cNvPr id="25" name="圖片 24" descr="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4509120"/>
            <a:ext cx="2361907" cy="1778248"/>
          </a:xfrm>
          <a:prstGeom prst="rect">
            <a:avLst/>
          </a:prstGeom>
        </p:spPr>
      </p:pic>
      <p:sp>
        <p:nvSpPr>
          <p:cNvPr id="26" name="文字方塊 25"/>
          <p:cNvSpPr txBox="1"/>
          <p:nvPr/>
        </p:nvSpPr>
        <p:spPr>
          <a:xfrm>
            <a:off x="971600" y="413978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latin typeface="+mj-ea"/>
              </a:rPr>
              <a:t>Ra</a:t>
            </a:r>
            <a:r>
              <a:rPr lang="zh-TW" altLang="en-US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+mj-ea"/>
              </a:rPr>
              <a:t>&amp;</a:t>
            </a:r>
            <a:r>
              <a:rPr lang="zh-TW" altLang="en-US" dirty="0" smtClean="0">
                <a:solidFill>
                  <a:schemeClr val="bg1"/>
                </a:solidFill>
                <a:latin typeface="+mj-ea"/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  <a:latin typeface="+mj-ea"/>
              </a:rPr>
              <a:t>PTF</a:t>
            </a:r>
            <a:r>
              <a:rPr lang="zh-TW" altLang="en-US" dirty="0" smtClean="0">
                <a:solidFill>
                  <a:schemeClr val="bg1"/>
                </a:solidFill>
                <a:latin typeface="+mj-ea"/>
              </a:rPr>
              <a:t> 機台自動檢測系統</a:t>
            </a:r>
            <a:endParaRPr lang="zh-TW" altLang="en-US" dirty="0">
              <a:solidFill>
                <a:srgbClr val="000000"/>
              </a:solidFill>
            </a:endParaRPr>
          </a:p>
        </p:txBody>
      </p:sp>
      <p:pic>
        <p:nvPicPr>
          <p:cNvPr id="27" name="圖片 26" descr="gfd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4570317"/>
            <a:ext cx="2716693" cy="1749814"/>
          </a:xfrm>
          <a:prstGeom prst="rect">
            <a:avLst/>
          </a:prstGeom>
        </p:spPr>
      </p:pic>
      <p:sp>
        <p:nvSpPr>
          <p:cNvPr id="28" name="文字方塊 27"/>
          <p:cNvSpPr txBox="1"/>
          <p:nvPr/>
        </p:nvSpPr>
        <p:spPr>
          <a:xfrm>
            <a:off x="5848533" y="414908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</a:rPr>
              <a:t>監控系統</a:t>
            </a:r>
            <a:endParaRPr lang="zh-TW" altLang="en-US" dirty="0">
              <a:solidFill>
                <a:srgbClr val="000000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8100392" y="188640"/>
            <a:ext cx="790966" cy="70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技術領域</a:t>
            </a:r>
            <a:endParaRPr lang="zh-TW" altLang="en-US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13" name="直排文字版面配置區 8"/>
          <p:cNvSpPr>
            <a:spLocks noGrp="1"/>
          </p:cNvSpPr>
          <p:nvPr>
            <p:ph type="body" orient="vert" idx="1"/>
          </p:nvPr>
        </p:nvSpPr>
        <p:spPr>
          <a:xfrm>
            <a:off x="428625" y="1237258"/>
            <a:ext cx="7686675" cy="5072062"/>
          </a:xfrm>
        </p:spPr>
        <p:txBody>
          <a:bodyPr vert="horz">
            <a:normAutofit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r>
              <a:rPr lang="zh-TW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電路設計 </a:t>
            </a:r>
            <a:r>
              <a:rPr lang="en-US" altLang="zh-TW" sz="2600" b="1" dirty="0" smtClean="0">
                <a:solidFill>
                  <a:schemeClr val="bg1"/>
                </a:solidFill>
                <a:latin typeface="+mj-ea"/>
                <a:ea typeface="+mj-ea"/>
              </a:rPr>
              <a:t>&amp;</a:t>
            </a:r>
            <a:r>
              <a:rPr lang="zh-TW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 配線工程：</a:t>
            </a:r>
            <a:r>
              <a:rPr lang="en-US" altLang="zh-TW" sz="2600" b="1" dirty="0" smtClean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zh-TW" sz="2600" b="1" dirty="0" smtClean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zh-TW" altLang="en-US" sz="2600" dirty="0" smtClean="0">
                <a:solidFill>
                  <a:schemeClr val="bg1"/>
                </a:solidFill>
                <a:latin typeface="+mj-ea"/>
                <a:ea typeface="+mj-ea"/>
              </a:rPr>
              <a:t>以</a:t>
            </a:r>
            <a:r>
              <a:rPr lang="en-US" altLang="zh-TW" sz="2600" dirty="0" smtClean="0">
                <a:solidFill>
                  <a:schemeClr val="bg1"/>
                </a:solidFill>
                <a:latin typeface="+mj-ea"/>
                <a:ea typeface="+mj-ea"/>
              </a:rPr>
              <a:t>CE</a:t>
            </a:r>
            <a:r>
              <a:rPr lang="zh-TW" altLang="en-US" sz="2600" dirty="0" smtClean="0">
                <a:solidFill>
                  <a:schemeClr val="bg1"/>
                </a:solidFill>
                <a:latin typeface="+mj-ea"/>
                <a:ea typeface="+mj-ea"/>
              </a:rPr>
              <a:t>規範進行電路圖繪製及建立電氣元件表為設計理念。 </a:t>
            </a:r>
            <a:r>
              <a:rPr lang="en-US" altLang="zh-TW" sz="2600" b="1" dirty="0" smtClean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zh-TW" sz="2600" b="1" dirty="0" smtClean="0">
                <a:solidFill>
                  <a:schemeClr val="bg1"/>
                </a:solidFill>
                <a:latin typeface="+mj-ea"/>
                <a:ea typeface="+mj-ea"/>
              </a:rPr>
            </a:b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           </a:t>
            </a: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r>
              <a:rPr lang="en-US" altLang="zh-TW" sz="26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</a:t>
            </a:r>
          </a:p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             </a:t>
            </a: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None/>
              <a:defRPr/>
            </a:pPr>
            <a:r>
              <a:rPr lang="zh-TW" altLang="en-US" sz="2600" b="1" dirty="0" smtClean="0">
                <a:solidFill>
                  <a:schemeClr val="bg1"/>
                </a:solidFill>
                <a:latin typeface="+mj-ea"/>
                <a:ea typeface="+mj-ea"/>
              </a:rPr>
              <a:t>                                     </a:t>
            </a:r>
            <a:endParaRPr lang="en-US" altLang="zh-TW" sz="2600" b="1" dirty="0" smtClean="0">
              <a:solidFill>
                <a:schemeClr val="bg1"/>
              </a:solidFill>
              <a:latin typeface="+mj-ea"/>
              <a:ea typeface="+mj-ea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Char char="u"/>
              <a:defRPr/>
            </a:pP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56B6-0F02-4485-8071-394DC6B1C875}" type="slidenum">
              <a:rPr lang="en-US" altLang="zh-TW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7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2928894" y="857232"/>
            <a:ext cx="507213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內容版面配置區 4" descr="20121023_1626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437112"/>
            <a:ext cx="30243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圖片 29" descr="111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348880"/>
            <a:ext cx="2880320" cy="1963287"/>
          </a:xfrm>
          <a:prstGeom prst="rect">
            <a:avLst/>
          </a:prstGeom>
        </p:spPr>
      </p:pic>
      <p:pic>
        <p:nvPicPr>
          <p:cNvPr id="31" name="圖片 30" descr="20100225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2420888"/>
            <a:ext cx="3024336" cy="1979344"/>
          </a:xfrm>
          <a:prstGeom prst="rect">
            <a:avLst/>
          </a:prstGeom>
        </p:spPr>
      </p:pic>
      <p:pic>
        <p:nvPicPr>
          <p:cNvPr id="121859" name="Picture 3" descr="D:\Bayzu\Bayzu - 專案\T0035_01\File\鴻海機台相片_電控20100225\201002251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365104"/>
            <a:ext cx="2880319" cy="1944215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100392" y="188640"/>
            <a:ext cx="790966" cy="70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cap="all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Kozuka Gothic Pro H" pitchFamily="34" charset="-128"/>
                <a:ea typeface="Kozuka Gothic Pro H" pitchFamily="34" charset="-128"/>
              </a:rPr>
              <a:t>主要客戶</a:t>
            </a:r>
            <a:endParaRPr lang="zh-TW" altLang="en-US" dirty="0">
              <a:solidFill>
                <a:srgbClr val="002060"/>
              </a:solidFill>
              <a:latin typeface="Kozuka Gothic Pro H" pitchFamily="34" charset="-128"/>
              <a:ea typeface="Kozuka Gothic Pro H" pitchFamily="34" charset="-12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56B6-0F02-4485-8071-394DC6B1C875}" type="slidenum">
              <a:rPr lang="en-US" altLang="zh-TW" smtClean="0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8</a:t>
            </a:fld>
            <a:endParaRPr lang="en-US" altLang="zh-TW" dirty="0">
              <a:solidFill>
                <a:srgbClr val="D4D2D0">
                  <a:shade val="50000"/>
                </a:srgbClr>
              </a:solidFill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2771800" y="908720"/>
            <a:ext cx="557216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圖片 11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2228081" cy="720080"/>
          </a:xfrm>
          <a:prstGeom prst="rect">
            <a:avLst/>
          </a:prstGeom>
        </p:spPr>
      </p:pic>
      <p:pic>
        <p:nvPicPr>
          <p:cNvPr id="15" name="圖片 14" descr="Bayzu_E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83743"/>
            <a:ext cx="2160240" cy="657225"/>
          </a:xfrm>
          <a:prstGeom prst="rect">
            <a:avLst/>
          </a:prstGeom>
        </p:spPr>
      </p:pic>
      <p:pic>
        <p:nvPicPr>
          <p:cNvPr id="16" name="圖片 15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284984"/>
            <a:ext cx="2016224" cy="607308"/>
          </a:xfrm>
          <a:prstGeom prst="rect">
            <a:avLst/>
          </a:prstGeom>
        </p:spPr>
      </p:pic>
      <p:pic>
        <p:nvPicPr>
          <p:cNvPr id="17" name="圖片 16" descr="CSC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221088"/>
            <a:ext cx="2218400" cy="648072"/>
          </a:xfrm>
          <a:prstGeom prst="rect">
            <a:avLst/>
          </a:prstGeom>
        </p:spPr>
      </p:pic>
      <p:pic>
        <p:nvPicPr>
          <p:cNvPr id="18" name="圖片 17" descr="ko_top_1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5856" y="1556792"/>
            <a:ext cx="2232248" cy="619125"/>
          </a:xfrm>
          <a:prstGeom prst="rect">
            <a:avLst/>
          </a:prstGeom>
        </p:spPr>
      </p:pic>
      <p:pic>
        <p:nvPicPr>
          <p:cNvPr id="19" name="圖片 18" descr="top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70063" y="2512162"/>
            <a:ext cx="2066032" cy="628806"/>
          </a:xfrm>
          <a:prstGeom prst="rect">
            <a:avLst/>
          </a:prstGeom>
        </p:spPr>
      </p:pic>
      <p:pic>
        <p:nvPicPr>
          <p:cNvPr id="20" name="圖片 19" descr="logo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2" y="1628800"/>
            <a:ext cx="2160240" cy="432048"/>
          </a:xfrm>
          <a:prstGeom prst="rect">
            <a:avLst/>
          </a:prstGeom>
        </p:spPr>
      </p:pic>
      <p:pic>
        <p:nvPicPr>
          <p:cNvPr id="21" name="圖片 20" descr="logo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0152" y="3068960"/>
            <a:ext cx="2245427" cy="648072"/>
          </a:xfrm>
          <a:prstGeom prst="rect">
            <a:avLst/>
          </a:prstGeom>
        </p:spPr>
      </p:pic>
      <p:pic>
        <p:nvPicPr>
          <p:cNvPr id="22" name="圖片 21" descr="mp_h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2348880"/>
            <a:ext cx="2258012" cy="576063"/>
          </a:xfrm>
          <a:prstGeom prst="rect">
            <a:avLst/>
          </a:prstGeom>
        </p:spPr>
      </p:pic>
      <p:pic>
        <p:nvPicPr>
          <p:cNvPr id="23" name="圖片 22" descr="logo2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19872" y="3512815"/>
            <a:ext cx="1897825" cy="636265"/>
          </a:xfrm>
          <a:prstGeom prst="rect">
            <a:avLst/>
          </a:prstGeom>
        </p:spPr>
      </p:pic>
      <p:pic>
        <p:nvPicPr>
          <p:cNvPr id="24" name="圖片 23" descr="index001-logo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5576" y="5877272"/>
            <a:ext cx="2667000" cy="514350"/>
          </a:xfrm>
          <a:prstGeom prst="rect">
            <a:avLst/>
          </a:prstGeom>
        </p:spPr>
      </p:pic>
      <p:pic>
        <p:nvPicPr>
          <p:cNvPr id="25" name="圖片 24" descr="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563888" y="5517232"/>
            <a:ext cx="2520280" cy="558800"/>
          </a:xfrm>
          <a:prstGeom prst="rect">
            <a:avLst/>
          </a:prstGeom>
        </p:spPr>
      </p:pic>
      <p:pic>
        <p:nvPicPr>
          <p:cNvPr id="26" name="圖片 25" descr="logo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419872" y="4482028"/>
            <a:ext cx="2010519" cy="603156"/>
          </a:xfrm>
          <a:prstGeom prst="rect">
            <a:avLst/>
          </a:prstGeom>
        </p:spPr>
      </p:pic>
      <p:pic>
        <p:nvPicPr>
          <p:cNvPr id="27" name="圖片 26" descr="logo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364088" y="3933056"/>
            <a:ext cx="3190875" cy="590550"/>
          </a:xfrm>
          <a:prstGeom prst="rect">
            <a:avLst/>
          </a:prstGeom>
        </p:spPr>
      </p:pic>
      <p:pic>
        <p:nvPicPr>
          <p:cNvPr id="28" name="圖片 27" descr="index_pic01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40152" y="4739233"/>
            <a:ext cx="2714625" cy="561975"/>
          </a:xfrm>
          <a:prstGeom prst="rect">
            <a:avLst/>
          </a:prstGeom>
        </p:spPr>
      </p:pic>
      <p:pic>
        <p:nvPicPr>
          <p:cNvPr id="29" name="圖片 28" descr="111111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423992" y="5517232"/>
            <a:ext cx="1676400" cy="762000"/>
          </a:xfrm>
          <a:prstGeom prst="rect">
            <a:avLst/>
          </a:prstGeom>
        </p:spPr>
      </p:pic>
      <p:pic>
        <p:nvPicPr>
          <p:cNvPr id="30" name="圖片 29" descr="logo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1560" y="5157192"/>
            <a:ext cx="2664296" cy="523875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9" cstate="print"/>
          <a:stretch>
            <a:fillRect/>
          </a:stretch>
        </p:blipFill>
        <p:spPr bwMode="auto">
          <a:xfrm>
            <a:off x="8100392" y="188640"/>
            <a:ext cx="790966" cy="70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投影片範本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科技">
  <a:themeElements>
    <a:clrScheme name="科技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科技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科技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投影片範本</Template>
  <TotalTime>5198</TotalTime>
  <Words>218</Words>
  <Application>Microsoft Office PowerPoint</Application>
  <PresentationFormat>如螢幕大小 (4:3)</PresentationFormat>
  <Paragraphs>67</Paragraphs>
  <Slides>8</Slides>
  <Notes>6</Notes>
  <HiddenSlides>0</HiddenSlides>
  <MMClips>0</MMClips>
  <ScaleCrop>false</ScaleCrop>
  <HeadingPairs>
    <vt:vector size="6" baseType="variant">
      <vt:variant>
        <vt:lpstr>佈景主題</vt:lpstr>
      </vt:variant>
      <vt:variant>
        <vt:i4>3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投影片範本</vt:lpstr>
      <vt:lpstr>Office 佈景主題</vt:lpstr>
      <vt:lpstr>1_科技</vt:lpstr>
      <vt:lpstr>文件</vt:lpstr>
      <vt:lpstr>點陣圖影像</vt:lpstr>
      <vt:lpstr>投影片 1</vt:lpstr>
      <vt:lpstr>公司簡介</vt:lpstr>
      <vt:lpstr>公司概況</vt:lpstr>
      <vt:lpstr> 經營理念</vt:lpstr>
      <vt:lpstr>主要產品</vt:lpstr>
      <vt:lpstr>技術領域</vt:lpstr>
      <vt:lpstr>技術領域</vt:lpstr>
      <vt:lpstr>主要客戶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FC004-01 OPEN ISSUES</dc:title>
  <dc:creator>user</dc:creator>
  <cp:lastModifiedBy>Jason Yang</cp:lastModifiedBy>
  <cp:revision>545</cp:revision>
  <dcterms:created xsi:type="dcterms:W3CDTF">2011-08-30T03:33:26Z</dcterms:created>
  <dcterms:modified xsi:type="dcterms:W3CDTF">2014-07-17T04:40:19Z</dcterms:modified>
</cp:coreProperties>
</file>